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media/image8.jpg" ContentType="image/jpeg"/>
  <Override PartName="/ppt/media/image12.jpg" ContentType="image/jpeg"/>
  <Override PartName="/ppt/media/image15.jpg" ContentType="image/jpeg"/>
  <Override PartName="/ppt/media/image18.jpg" ContentType="image/jpeg"/>
  <Override PartName="/ppt/media/image19.jpg" ContentType="image/jpeg"/>
  <Override PartName="/ppt/media/image20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74" r:id="rId5"/>
    <p:sldId id="259" r:id="rId6"/>
    <p:sldId id="260" r:id="rId7"/>
    <p:sldId id="261" r:id="rId8"/>
    <p:sldId id="262" r:id="rId9"/>
    <p:sldId id="264" r:id="rId10"/>
    <p:sldId id="265" r:id="rId11"/>
    <p:sldId id="263" r:id="rId12"/>
    <p:sldId id="266" r:id="rId13"/>
    <p:sldId id="272" r:id="rId14"/>
    <p:sldId id="267" r:id="rId15"/>
    <p:sldId id="268" r:id="rId16"/>
    <p:sldId id="269" r:id="rId17"/>
    <p:sldId id="270" r:id="rId18"/>
    <p:sldId id="271" r:id="rId19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1554" y="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3/9/2023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00" b="1" i="1">
                <a:solidFill>
                  <a:srgbClr val="001F5F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3/9/2023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00" b="1" i="1">
                <a:solidFill>
                  <a:srgbClr val="001F5F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3/9/2023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00" b="1" i="1">
                <a:solidFill>
                  <a:srgbClr val="001F5F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3/9/2023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3/9/2023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3996" cy="685799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48969" y="2663189"/>
            <a:ext cx="7446060" cy="13442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00" b="1" i="1">
                <a:solidFill>
                  <a:srgbClr val="001F5F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3/9/2023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7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48969" y="2663189"/>
            <a:ext cx="7209155" cy="13442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pc="-15" dirty="0"/>
              <a:t>ФОТО</a:t>
            </a:r>
            <a:r>
              <a:rPr lang="ru-RU" spc="-15" dirty="0"/>
              <a:t>презентация </a:t>
            </a:r>
            <a:endParaRPr spc="-15" dirty="0"/>
          </a:p>
          <a:p>
            <a:pPr marL="12065" marR="5080" algn="ctr">
              <a:lnSpc>
                <a:spcPts val="3420"/>
              </a:lnSpc>
              <a:spcBef>
                <a:spcPts val="160"/>
              </a:spcBef>
            </a:pPr>
            <a:r>
              <a:rPr i="0" dirty="0">
                <a:solidFill>
                  <a:srgbClr val="C00000"/>
                </a:solidFill>
                <a:latin typeface="Times New Roman"/>
                <a:cs typeface="Times New Roman"/>
              </a:rPr>
              <a:t>ФИЗ</a:t>
            </a:r>
            <a:r>
              <a:rPr i="0" spc="-65" dirty="0">
                <a:solidFill>
                  <a:srgbClr val="C00000"/>
                </a:solidFill>
                <a:latin typeface="Times New Roman"/>
                <a:cs typeface="Times New Roman"/>
              </a:rPr>
              <a:t>К</a:t>
            </a:r>
            <a:r>
              <a:rPr i="0" spc="-385" dirty="0">
                <a:solidFill>
                  <a:srgbClr val="C00000"/>
                </a:solidFill>
                <a:latin typeface="Times New Roman"/>
                <a:cs typeface="Times New Roman"/>
              </a:rPr>
              <a:t>У</a:t>
            </a:r>
            <a:r>
              <a:rPr i="0" spc="-5" dirty="0">
                <a:solidFill>
                  <a:srgbClr val="C00000"/>
                </a:solidFill>
                <a:latin typeface="Times New Roman"/>
                <a:cs typeface="Times New Roman"/>
              </a:rPr>
              <a:t>Л</a:t>
            </a:r>
            <a:r>
              <a:rPr i="0" spc="-220" dirty="0">
                <a:solidFill>
                  <a:srgbClr val="C00000"/>
                </a:solidFill>
                <a:latin typeface="Times New Roman"/>
                <a:cs typeface="Times New Roman"/>
              </a:rPr>
              <a:t>Ь</a:t>
            </a:r>
            <a:r>
              <a:rPr i="0" dirty="0">
                <a:solidFill>
                  <a:srgbClr val="C00000"/>
                </a:solidFill>
                <a:latin typeface="Times New Roman"/>
                <a:cs typeface="Times New Roman"/>
              </a:rPr>
              <a:t>Т</a:t>
            </a:r>
            <a:r>
              <a:rPr i="0" spc="-15" dirty="0">
                <a:solidFill>
                  <a:srgbClr val="C00000"/>
                </a:solidFill>
                <a:latin typeface="Times New Roman"/>
                <a:cs typeface="Times New Roman"/>
              </a:rPr>
              <a:t>У</a:t>
            </a:r>
            <a:r>
              <a:rPr i="0" dirty="0">
                <a:solidFill>
                  <a:srgbClr val="C00000"/>
                </a:solidFill>
                <a:latin typeface="Times New Roman"/>
                <a:cs typeface="Times New Roman"/>
              </a:rPr>
              <a:t>РН</a:t>
            </a:r>
            <a:r>
              <a:rPr i="0" spc="-20" dirty="0">
                <a:solidFill>
                  <a:srgbClr val="C00000"/>
                </a:solidFill>
                <a:latin typeface="Times New Roman"/>
                <a:cs typeface="Times New Roman"/>
              </a:rPr>
              <a:t>О</a:t>
            </a:r>
            <a:r>
              <a:rPr i="0" spc="-10" dirty="0">
                <a:solidFill>
                  <a:srgbClr val="C00000"/>
                </a:solidFill>
                <a:latin typeface="Times New Roman"/>
                <a:cs typeface="Times New Roman"/>
              </a:rPr>
              <a:t>-</a:t>
            </a:r>
            <a:r>
              <a:rPr i="0" dirty="0">
                <a:solidFill>
                  <a:srgbClr val="C00000"/>
                </a:solidFill>
                <a:latin typeface="Times New Roman"/>
                <a:cs typeface="Times New Roman"/>
              </a:rPr>
              <a:t>О</a:t>
            </a:r>
            <a:r>
              <a:rPr i="0" spc="-195" dirty="0">
                <a:solidFill>
                  <a:srgbClr val="C00000"/>
                </a:solidFill>
                <a:latin typeface="Times New Roman"/>
                <a:cs typeface="Times New Roman"/>
              </a:rPr>
              <a:t>З</a:t>
            </a:r>
            <a:r>
              <a:rPr i="0" dirty="0">
                <a:solidFill>
                  <a:srgbClr val="C00000"/>
                </a:solidFill>
                <a:latin typeface="Times New Roman"/>
                <a:cs typeface="Times New Roman"/>
              </a:rPr>
              <a:t>Д</a:t>
            </a:r>
            <a:r>
              <a:rPr i="0" spc="-10" dirty="0">
                <a:solidFill>
                  <a:srgbClr val="C00000"/>
                </a:solidFill>
                <a:latin typeface="Times New Roman"/>
                <a:cs typeface="Times New Roman"/>
              </a:rPr>
              <a:t>О</a:t>
            </a:r>
            <a:r>
              <a:rPr i="0" spc="-15" dirty="0">
                <a:solidFill>
                  <a:srgbClr val="C00000"/>
                </a:solidFill>
                <a:latin typeface="Times New Roman"/>
                <a:cs typeface="Times New Roman"/>
              </a:rPr>
              <a:t>РО</a:t>
            </a:r>
            <a:r>
              <a:rPr i="0" dirty="0">
                <a:solidFill>
                  <a:srgbClr val="C00000"/>
                </a:solidFill>
                <a:latin typeface="Times New Roman"/>
                <a:cs typeface="Times New Roman"/>
              </a:rPr>
              <a:t>ВИ</a:t>
            </a:r>
            <a:r>
              <a:rPr i="0" spc="-15" dirty="0">
                <a:solidFill>
                  <a:srgbClr val="C00000"/>
                </a:solidFill>
                <a:latin typeface="Times New Roman"/>
                <a:cs typeface="Times New Roman"/>
              </a:rPr>
              <a:t>Т</a:t>
            </a:r>
            <a:r>
              <a:rPr i="0" spc="-45" dirty="0">
                <a:solidFill>
                  <a:srgbClr val="C00000"/>
                </a:solidFill>
                <a:latin typeface="Times New Roman"/>
                <a:cs typeface="Times New Roman"/>
              </a:rPr>
              <a:t>Е</a:t>
            </a:r>
            <a:r>
              <a:rPr i="0" spc="-5" dirty="0">
                <a:solidFill>
                  <a:srgbClr val="C00000"/>
                </a:solidFill>
                <a:latin typeface="Times New Roman"/>
                <a:cs typeface="Times New Roman"/>
              </a:rPr>
              <a:t>ЛЬНЫЙ  КЛУБ</a:t>
            </a:r>
            <a:r>
              <a:rPr i="0" spc="-3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i="0" spc="-5" dirty="0">
                <a:solidFill>
                  <a:srgbClr val="C00000"/>
                </a:solidFill>
                <a:latin typeface="Times New Roman"/>
                <a:cs typeface="Times New Roman"/>
              </a:rPr>
              <a:t>«ФОКУС»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76910" y="4572000"/>
            <a:ext cx="7790180" cy="6412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1755" marR="64135" indent="69850" algn="ctr">
              <a:lnSpc>
                <a:spcPct val="100000"/>
              </a:lnSpc>
              <a:spcBef>
                <a:spcPts val="100"/>
              </a:spcBef>
            </a:pPr>
            <a:r>
              <a:rPr lang="ru-RU" sz="20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МАДОУ «Детский сад комбинированного вида № 23 «Светлячок»</a:t>
            </a:r>
          </a:p>
          <a:p>
            <a:pPr marL="71755" marR="64135" indent="69850" algn="ctr">
              <a:lnSpc>
                <a:spcPct val="100000"/>
              </a:lnSpc>
              <a:spcBef>
                <a:spcPts val="100"/>
              </a:spcBef>
            </a:pPr>
            <a:r>
              <a:rPr lang="ru-RU" sz="20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Города Набережные Челны Республики Татарстан</a:t>
            </a:r>
            <a:endParaRPr sz="2000" dirty="0">
              <a:latin typeface="Times New Roman"/>
              <a:cs typeface="Times New Roman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2226564" y="368808"/>
            <a:ext cx="4859020" cy="2273935"/>
            <a:chOff x="2226564" y="368808"/>
            <a:chExt cx="4859020" cy="227393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226564" y="368808"/>
              <a:ext cx="4858512" cy="227380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71750" y="714375"/>
              <a:ext cx="4167885" cy="1583182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2527300" y="669925"/>
              <a:ext cx="4257040" cy="1671955"/>
            </a:xfrm>
            <a:custGeom>
              <a:avLst/>
              <a:gdLst/>
              <a:ahLst/>
              <a:cxnLst/>
              <a:rect l="l" t="t" r="r" b="b"/>
              <a:pathLst>
                <a:path w="4257040" h="1671955">
                  <a:moveTo>
                    <a:pt x="307339" y="0"/>
                  </a:moveTo>
                  <a:lnTo>
                    <a:pt x="4256913" y="0"/>
                  </a:lnTo>
                  <a:lnTo>
                    <a:pt x="4256913" y="1364996"/>
                  </a:lnTo>
                  <a:lnTo>
                    <a:pt x="4250817" y="1426337"/>
                  </a:lnTo>
                  <a:lnTo>
                    <a:pt x="4232402" y="1485138"/>
                  </a:lnTo>
                  <a:lnTo>
                    <a:pt x="4204589" y="1536319"/>
                  </a:lnTo>
                  <a:lnTo>
                    <a:pt x="4166616" y="1582165"/>
                  </a:lnTo>
                  <a:lnTo>
                    <a:pt x="4121150" y="1619758"/>
                  </a:lnTo>
                  <a:lnTo>
                    <a:pt x="4069460" y="1647571"/>
                  </a:lnTo>
                  <a:lnTo>
                    <a:pt x="4010786" y="1665986"/>
                  </a:lnTo>
                  <a:lnTo>
                    <a:pt x="3949446" y="1671954"/>
                  </a:lnTo>
                  <a:lnTo>
                    <a:pt x="0" y="1671954"/>
                  </a:lnTo>
                  <a:lnTo>
                    <a:pt x="0" y="307339"/>
                  </a:lnTo>
                  <a:lnTo>
                    <a:pt x="1397" y="276733"/>
                  </a:lnTo>
                  <a:lnTo>
                    <a:pt x="13716" y="216788"/>
                  </a:lnTo>
                  <a:lnTo>
                    <a:pt x="52705" y="135636"/>
                  </a:lnTo>
                  <a:lnTo>
                    <a:pt x="90297" y="90297"/>
                  </a:lnTo>
                  <a:lnTo>
                    <a:pt x="135636" y="52704"/>
                  </a:lnTo>
                  <a:lnTo>
                    <a:pt x="187198" y="24384"/>
                  </a:lnTo>
                  <a:lnTo>
                    <a:pt x="246125" y="6476"/>
                  </a:lnTo>
                  <a:lnTo>
                    <a:pt x="307339" y="0"/>
                  </a:lnTo>
                  <a:close/>
                </a:path>
              </a:pathLst>
            </a:custGeom>
            <a:ln w="889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14498" y="5643588"/>
            <a:ext cx="5572125" cy="714375"/>
          </a:xfrm>
          <a:custGeom>
            <a:avLst/>
            <a:gdLst/>
            <a:ahLst/>
            <a:cxnLst/>
            <a:rect l="l" t="t" r="r" b="b"/>
            <a:pathLst>
              <a:path w="5572125" h="714375">
                <a:moveTo>
                  <a:pt x="5572125" y="0"/>
                </a:moveTo>
                <a:lnTo>
                  <a:pt x="0" y="0"/>
                </a:lnTo>
                <a:lnTo>
                  <a:pt x="0" y="714374"/>
                </a:lnTo>
                <a:lnTo>
                  <a:pt x="5572125" y="714374"/>
                </a:lnTo>
                <a:lnTo>
                  <a:pt x="557212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300476" y="5739180"/>
            <a:ext cx="3399154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Times New Roman"/>
                <a:cs typeface="Times New Roman"/>
              </a:rPr>
              <a:t>МАЛАЯ</a:t>
            </a:r>
            <a:r>
              <a:rPr sz="1600" b="1" spc="-4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ЗИМНЯЯ</a:t>
            </a:r>
            <a:r>
              <a:rPr sz="1600" b="1" spc="15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СПАРТАКИАДА</a:t>
            </a:r>
            <a:endParaRPr sz="1600" dirty="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600" b="1" spc="-5" dirty="0">
                <a:latin typeface="Times New Roman"/>
                <a:cs typeface="Times New Roman"/>
              </a:rPr>
              <a:t>20</a:t>
            </a:r>
            <a:r>
              <a:rPr lang="ru-RU" sz="1600" b="1" spc="-5" dirty="0">
                <a:latin typeface="Times New Roman"/>
                <a:cs typeface="Times New Roman"/>
              </a:rPr>
              <a:t>19 </a:t>
            </a:r>
            <a:r>
              <a:rPr lang="ru-RU" sz="1600" b="1" spc="-95" dirty="0">
                <a:latin typeface="Times New Roman"/>
                <a:cs typeface="Times New Roman"/>
              </a:rPr>
              <a:t>г.</a:t>
            </a:r>
            <a:endParaRPr sz="1600" dirty="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97868" y="152400"/>
            <a:ext cx="4314473" cy="315753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24157A2-3902-677E-31CD-A691E71B61C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659" y="2057400"/>
            <a:ext cx="4210051" cy="315753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14412" y="5572150"/>
            <a:ext cx="6929755" cy="857250"/>
          </a:xfrm>
          <a:custGeom>
            <a:avLst/>
            <a:gdLst/>
            <a:ahLst/>
            <a:cxnLst/>
            <a:rect l="l" t="t" r="r" b="b"/>
            <a:pathLst>
              <a:path w="6929755" h="857250">
                <a:moveTo>
                  <a:pt x="6929501" y="0"/>
                </a:moveTo>
                <a:lnTo>
                  <a:pt x="0" y="0"/>
                </a:lnTo>
                <a:lnTo>
                  <a:pt x="0" y="857250"/>
                </a:lnTo>
                <a:lnTo>
                  <a:pt x="6929501" y="857250"/>
                </a:lnTo>
                <a:lnTo>
                  <a:pt x="692950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571369" y="5739180"/>
            <a:ext cx="421322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latin typeface="Times New Roman"/>
                <a:cs typeface="Times New Roman"/>
              </a:rPr>
              <a:t>ЗАРНИЦА</a:t>
            </a:r>
            <a:r>
              <a:rPr sz="1600" b="1" spc="2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С</a:t>
            </a:r>
            <a:r>
              <a:rPr sz="1600" b="1" spc="-25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ПАПАМИ</a:t>
            </a:r>
            <a:r>
              <a:rPr sz="1600" b="1" spc="10" dirty="0">
                <a:latin typeface="Times New Roman"/>
                <a:cs typeface="Times New Roman"/>
              </a:rPr>
              <a:t> </a:t>
            </a:r>
            <a:r>
              <a:rPr lang="ru-RU" sz="1600" b="1" spc="-15" dirty="0">
                <a:latin typeface="Times New Roman"/>
                <a:cs typeface="Times New Roman"/>
              </a:rPr>
              <a:t>детей 6-7 лет</a:t>
            </a:r>
            <a:endParaRPr sz="1600" dirty="0">
              <a:latin typeface="Times New Roman"/>
              <a:cs typeface="Times New Roman"/>
            </a:endParaRPr>
          </a:p>
          <a:p>
            <a:pPr marL="3810" algn="ctr">
              <a:lnSpc>
                <a:spcPct val="100000"/>
              </a:lnSpc>
            </a:pPr>
            <a:r>
              <a:rPr sz="1600" b="1" spc="-5" dirty="0">
                <a:latin typeface="Times New Roman"/>
                <a:cs typeface="Times New Roman"/>
              </a:rPr>
              <a:t>2022</a:t>
            </a:r>
            <a:r>
              <a:rPr sz="1600" b="1" spc="-60" dirty="0">
                <a:latin typeface="Times New Roman"/>
                <a:cs typeface="Times New Roman"/>
              </a:rPr>
              <a:t> </a:t>
            </a:r>
            <a:r>
              <a:rPr lang="ru-RU" sz="1600" b="1" spc="-95" dirty="0">
                <a:latin typeface="Times New Roman"/>
                <a:cs typeface="Times New Roman"/>
              </a:rPr>
              <a:t>г. </a:t>
            </a:r>
            <a:endParaRPr sz="1600" dirty="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32549" y="289686"/>
            <a:ext cx="8447532" cy="492048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143125" y="5214950"/>
            <a:ext cx="5572125" cy="714375"/>
          </a:xfrm>
          <a:custGeom>
            <a:avLst/>
            <a:gdLst/>
            <a:ahLst/>
            <a:cxnLst/>
            <a:rect l="l" t="t" r="r" b="b"/>
            <a:pathLst>
              <a:path w="5572125" h="714375">
                <a:moveTo>
                  <a:pt x="5572125" y="0"/>
                </a:moveTo>
                <a:lnTo>
                  <a:pt x="0" y="0"/>
                </a:lnTo>
                <a:lnTo>
                  <a:pt x="0" y="714375"/>
                </a:lnTo>
                <a:lnTo>
                  <a:pt x="5572125" y="714375"/>
                </a:lnTo>
                <a:lnTo>
                  <a:pt x="557212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202939" y="5310632"/>
            <a:ext cx="345059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419225" marR="5080" indent="-140716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Times New Roman"/>
                <a:cs typeface="Times New Roman"/>
              </a:rPr>
              <a:t>ДЕНЬ</a:t>
            </a:r>
            <a:r>
              <a:rPr sz="1600" b="1" spc="-20" dirty="0">
                <a:latin typeface="Times New Roman"/>
                <a:cs typeface="Times New Roman"/>
              </a:rPr>
              <a:t> </a:t>
            </a:r>
            <a:r>
              <a:rPr sz="1600" b="1" spc="-35" dirty="0">
                <a:latin typeface="Times New Roman"/>
                <a:cs typeface="Times New Roman"/>
              </a:rPr>
              <a:t>ЗДОРОВЬЯ</a:t>
            </a:r>
            <a:r>
              <a:rPr sz="1600" b="1" spc="2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С</a:t>
            </a:r>
            <a:r>
              <a:rPr sz="1600" b="1" spc="-15" dirty="0">
                <a:latin typeface="Times New Roman"/>
                <a:cs typeface="Times New Roman"/>
              </a:rPr>
              <a:t> </a:t>
            </a:r>
            <a:r>
              <a:rPr sz="1600" b="1" spc="-20" dirty="0">
                <a:latin typeface="Times New Roman"/>
                <a:cs typeface="Times New Roman"/>
              </a:rPr>
              <a:t>РОДИТЕЛЯМИ </a:t>
            </a:r>
            <a:r>
              <a:rPr sz="1600" b="1" spc="-38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2022</a:t>
            </a:r>
            <a:r>
              <a:rPr sz="1600" b="1" spc="-30" dirty="0">
                <a:latin typeface="Times New Roman"/>
                <a:cs typeface="Times New Roman"/>
              </a:rPr>
              <a:t> </a:t>
            </a:r>
            <a:r>
              <a:rPr lang="ru-RU" sz="1600" b="1" spc="-95" dirty="0">
                <a:latin typeface="Times New Roman"/>
                <a:cs typeface="Times New Roman"/>
              </a:rPr>
              <a:t>г.</a:t>
            </a:r>
            <a:endParaRPr sz="1600" dirty="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0037" y="714375"/>
            <a:ext cx="8101203" cy="414337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143124" y="6006923"/>
            <a:ext cx="5572125" cy="714375"/>
          </a:xfrm>
          <a:custGeom>
            <a:avLst/>
            <a:gdLst/>
            <a:ahLst/>
            <a:cxnLst/>
            <a:rect l="l" t="t" r="r" b="b"/>
            <a:pathLst>
              <a:path w="5572125" h="714375">
                <a:moveTo>
                  <a:pt x="5572125" y="0"/>
                </a:moveTo>
                <a:lnTo>
                  <a:pt x="0" y="0"/>
                </a:lnTo>
                <a:lnTo>
                  <a:pt x="0" y="714375"/>
                </a:lnTo>
                <a:lnTo>
                  <a:pt x="5572125" y="714375"/>
                </a:lnTo>
                <a:lnTo>
                  <a:pt x="557212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203891" y="6111797"/>
            <a:ext cx="3450590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419225" marR="5080" indent="-140716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Times New Roman"/>
                <a:cs typeface="Times New Roman"/>
              </a:rPr>
              <a:t>ДЕНЬ</a:t>
            </a:r>
            <a:r>
              <a:rPr sz="1600" b="1" spc="-20" dirty="0">
                <a:latin typeface="Times New Roman"/>
                <a:cs typeface="Times New Roman"/>
              </a:rPr>
              <a:t> </a:t>
            </a:r>
            <a:r>
              <a:rPr lang="ru-RU" sz="1600" b="1" spc="-20" dirty="0">
                <a:latin typeface="Times New Roman"/>
                <a:cs typeface="Times New Roman"/>
              </a:rPr>
              <a:t>ЗАЩИТНИКА ОТЕЧЕСТВА</a:t>
            </a:r>
            <a:r>
              <a:rPr lang="ru-RU" sz="1600" b="1" spc="-35" dirty="0">
                <a:latin typeface="Times New Roman"/>
                <a:cs typeface="Times New Roman"/>
              </a:rPr>
              <a:t>  Февраль </a:t>
            </a:r>
            <a:r>
              <a:rPr sz="1600" b="1" spc="-5" dirty="0">
                <a:latin typeface="Times New Roman"/>
                <a:cs typeface="Times New Roman"/>
              </a:rPr>
              <a:t>202</a:t>
            </a:r>
            <a:r>
              <a:rPr lang="ru-RU" sz="1600" b="1" spc="-5" dirty="0">
                <a:latin typeface="Times New Roman"/>
                <a:cs typeface="Times New Roman"/>
              </a:rPr>
              <a:t>3</a:t>
            </a:r>
            <a:r>
              <a:rPr sz="1600" b="1" spc="-30" dirty="0">
                <a:latin typeface="Times New Roman"/>
                <a:cs typeface="Times New Roman"/>
              </a:rPr>
              <a:t> </a:t>
            </a:r>
            <a:r>
              <a:rPr lang="ru-RU" sz="1600" b="1" spc="-95" dirty="0">
                <a:latin typeface="Times New Roman"/>
                <a:cs typeface="Times New Roman"/>
              </a:rPr>
              <a:t>г.</a:t>
            </a:r>
            <a:endParaRPr sz="1600" dirty="0">
              <a:latin typeface="Times New Roman"/>
              <a:cs typeface="Times New Roman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7F7672C-FFE7-756E-9790-3AE9C6DEE4B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861"/>
          <a:stretch/>
        </p:blipFill>
        <p:spPr>
          <a:xfrm>
            <a:off x="4929187" y="111302"/>
            <a:ext cx="4114800" cy="270728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346C209-65AD-13B3-68D1-376FEDF370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98" y="111302"/>
            <a:ext cx="4540680" cy="2707286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CD61BCF-E3F1-86E2-BE0D-FBF5BA30052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555" y="3014452"/>
            <a:ext cx="5058045" cy="2833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3688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14412" y="5572150"/>
            <a:ext cx="6929755" cy="857250"/>
          </a:xfrm>
          <a:custGeom>
            <a:avLst/>
            <a:gdLst/>
            <a:ahLst/>
            <a:cxnLst/>
            <a:rect l="l" t="t" r="r" b="b"/>
            <a:pathLst>
              <a:path w="6929755" h="857250">
                <a:moveTo>
                  <a:pt x="6929501" y="0"/>
                </a:moveTo>
                <a:lnTo>
                  <a:pt x="0" y="0"/>
                </a:lnTo>
                <a:lnTo>
                  <a:pt x="0" y="857250"/>
                </a:lnTo>
                <a:lnTo>
                  <a:pt x="6929501" y="857250"/>
                </a:lnTo>
                <a:lnTo>
                  <a:pt x="692950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556129" y="5739180"/>
            <a:ext cx="424624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600" b="1" spc="-35" dirty="0">
                <a:latin typeface="Times New Roman"/>
                <a:cs typeface="Times New Roman"/>
              </a:rPr>
              <a:t>РАЗВЛЕЧЕНИЕ</a:t>
            </a:r>
            <a:r>
              <a:rPr sz="1600" b="1" spc="-20" dirty="0">
                <a:latin typeface="Times New Roman"/>
                <a:cs typeface="Times New Roman"/>
              </a:rPr>
              <a:t> </a:t>
            </a:r>
            <a:r>
              <a:rPr sz="1600" b="1" spc="-25" dirty="0">
                <a:latin typeface="Times New Roman"/>
                <a:cs typeface="Times New Roman"/>
              </a:rPr>
              <a:t>«СЧАСТЛИВОЕ</a:t>
            </a:r>
            <a:r>
              <a:rPr sz="1600" b="1" spc="-5" dirty="0">
                <a:latin typeface="Times New Roman"/>
                <a:cs typeface="Times New Roman"/>
              </a:rPr>
              <a:t> ДЕТСТВО»</a:t>
            </a:r>
            <a:endParaRPr sz="1600" dirty="0">
              <a:latin typeface="Times New Roman"/>
              <a:cs typeface="Times New Roman"/>
            </a:endParaRPr>
          </a:p>
          <a:p>
            <a:pPr marL="1270" algn="ctr">
              <a:lnSpc>
                <a:spcPct val="100000"/>
              </a:lnSpc>
            </a:pPr>
            <a:r>
              <a:rPr sz="1600" b="1" spc="-5" dirty="0">
                <a:latin typeface="Times New Roman"/>
                <a:cs typeface="Times New Roman"/>
              </a:rPr>
              <a:t>2022</a:t>
            </a:r>
            <a:r>
              <a:rPr sz="1600" b="1" spc="-60" dirty="0">
                <a:latin typeface="Times New Roman"/>
                <a:cs typeface="Times New Roman"/>
              </a:rPr>
              <a:t> </a:t>
            </a:r>
            <a:r>
              <a:rPr lang="ru-RU" sz="1600" b="1" spc="-95" dirty="0">
                <a:latin typeface="Times New Roman"/>
                <a:cs typeface="Times New Roman"/>
              </a:rPr>
              <a:t>г.</a:t>
            </a:r>
            <a:endParaRPr sz="1600" dirty="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4287" y="428625"/>
            <a:ext cx="8644001" cy="486219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85875" y="5786463"/>
            <a:ext cx="6929755" cy="857250"/>
          </a:xfrm>
          <a:custGeom>
            <a:avLst/>
            <a:gdLst/>
            <a:ahLst/>
            <a:cxnLst/>
            <a:rect l="l" t="t" r="r" b="b"/>
            <a:pathLst>
              <a:path w="6929755" h="857250">
                <a:moveTo>
                  <a:pt x="6929501" y="0"/>
                </a:moveTo>
                <a:lnTo>
                  <a:pt x="0" y="0"/>
                </a:lnTo>
                <a:lnTo>
                  <a:pt x="0" y="857249"/>
                </a:lnTo>
                <a:lnTo>
                  <a:pt x="6929501" y="857249"/>
                </a:lnTo>
                <a:lnTo>
                  <a:pt x="692950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627502" y="5953759"/>
            <a:ext cx="424434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17370" marR="5080" indent="-1804670">
              <a:lnSpc>
                <a:spcPct val="100000"/>
              </a:lnSpc>
              <a:spcBef>
                <a:spcPts val="95"/>
              </a:spcBef>
            </a:pPr>
            <a:r>
              <a:rPr sz="1600" b="1" spc="-35" dirty="0">
                <a:latin typeface="Times New Roman"/>
                <a:cs typeface="Times New Roman"/>
              </a:rPr>
              <a:t>РАЗВЛЕЧЕНИЕ</a:t>
            </a:r>
            <a:r>
              <a:rPr sz="1600" b="1" spc="-15" dirty="0">
                <a:latin typeface="Times New Roman"/>
                <a:cs typeface="Times New Roman"/>
              </a:rPr>
              <a:t> </a:t>
            </a:r>
            <a:r>
              <a:rPr sz="1600" b="1" spc="-25" dirty="0">
                <a:latin typeface="Times New Roman"/>
                <a:cs typeface="Times New Roman"/>
              </a:rPr>
              <a:t>«СЧАСТЛИВОЕ</a:t>
            </a:r>
            <a:r>
              <a:rPr sz="1600" b="1" spc="-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ДЕТСТВО» </a:t>
            </a:r>
            <a:r>
              <a:rPr sz="1600" b="1" spc="-38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2022</a:t>
            </a:r>
            <a:r>
              <a:rPr sz="1600" b="1" spc="-30" dirty="0">
                <a:latin typeface="Times New Roman"/>
                <a:cs typeface="Times New Roman"/>
              </a:rPr>
              <a:t> </a:t>
            </a:r>
            <a:r>
              <a:rPr lang="ru-RU" sz="1600" b="1" spc="-95" dirty="0">
                <a:latin typeface="Times New Roman"/>
                <a:cs typeface="Times New Roman"/>
              </a:rPr>
              <a:t>г.</a:t>
            </a:r>
            <a:endParaRPr sz="1600" dirty="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2912" y="214337"/>
            <a:ext cx="8001000" cy="5488559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85873" y="5786463"/>
            <a:ext cx="5572125" cy="857250"/>
          </a:xfrm>
          <a:custGeom>
            <a:avLst/>
            <a:gdLst/>
            <a:ahLst/>
            <a:cxnLst/>
            <a:rect l="l" t="t" r="r" b="b"/>
            <a:pathLst>
              <a:path w="5572125" h="857250">
                <a:moveTo>
                  <a:pt x="5572125" y="0"/>
                </a:moveTo>
                <a:lnTo>
                  <a:pt x="0" y="0"/>
                </a:lnTo>
                <a:lnTo>
                  <a:pt x="0" y="857249"/>
                </a:lnTo>
                <a:lnTo>
                  <a:pt x="5572125" y="857249"/>
                </a:lnTo>
                <a:lnTo>
                  <a:pt x="557212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562350" y="5953759"/>
            <a:ext cx="202120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702945" marR="5080" indent="-690880">
              <a:lnSpc>
                <a:spcPct val="100000"/>
              </a:lnSpc>
              <a:spcBef>
                <a:spcPts val="95"/>
              </a:spcBef>
            </a:pPr>
            <a:r>
              <a:rPr sz="1600" b="1" spc="-90" dirty="0">
                <a:latin typeface="Times New Roman"/>
                <a:cs typeface="Times New Roman"/>
              </a:rPr>
              <a:t>С</a:t>
            </a:r>
            <a:r>
              <a:rPr sz="1600" b="1" spc="-10" dirty="0">
                <a:latin typeface="Times New Roman"/>
                <a:cs typeface="Times New Roman"/>
              </a:rPr>
              <a:t>А</a:t>
            </a:r>
            <a:r>
              <a:rPr sz="1600" b="1" spc="-5" dirty="0">
                <a:latin typeface="Times New Roman"/>
                <a:cs typeface="Times New Roman"/>
              </a:rPr>
              <a:t>М</a:t>
            </a:r>
            <a:r>
              <a:rPr sz="1600" b="1" spc="-10" dirty="0">
                <a:latin typeface="Times New Roman"/>
                <a:cs typeface="Times New Roman"/>
              </a:rPr>
              <a:t>А</a:t>
            </a:r>
            <a:r>
              <a:rPr sz="1600" b="1" spc="-15" dirty="0">
                <a:latin typeface="Times New Roman"/>
                <a:cs typeface="Times New Roman"/>
              </a:rPr>
              <a:t>К</a:t>
            </a:r>
            <a:r>
              <a:rPr sz="1600" b="1" spc="-150" dirty="0">
                <a:latin typeface="Times New Roman"/>
                <a:cs typeface="Times New Roman"/>
              </a:rPr>
              <a:t>А</a:t>
            </a:r>
            <a:r>
              <a:rPr sz="1600" b="1" spc="-30" dirty="0">
                <a:latin typeface="Times New Roman"/>
                <a:cs typeface="Times New Roman"/>
              </a:rPr>
              <a:t>Т</a:t>
            </a:r>
            <a:r>
              <a:rPr sz="1600" b="1" spc="-10" dirty="0">
                <a:latin typeface="Times New Roman"/>
                <a:cs typeface="Times New Roman"/>
              </a:rPr>
              <a:t>О-</a:t>
            </a:r>
            <a:r>
              <a:rPr sz="1600" b="1" spc="-40" dirty="0">
                <a:latin typeface="Times New Roman"/>
                <a:cs typeface="Times New Roman"/>
              </a:rPr>
              <a:t>Г</a:t>
            </a:r>
            <a:r>
              <a:rPr sz="1600" b="1" spc="-15" dirty="0">
                <a:latin typeface="Times New Roman"/>
                <a:cs typeface="Times New Roman"/>
              </a:rPr>
              <a:t>ОН</a:t>
            </a:r>
            <a:r>
              <a:rPr sz="1600" b="1" spc="-5" dirty="0">
                <a:latin typeface="Times New Roman"/>
                <a:cs typeface="Times New Roman"/>
              </a:rPr>
              <a:t>КИ  2019</a:t>
            </a:r>
            <a:r>
              <a:rPr lang="ru-RU" sz="1600" b="1" spc="-5" dirty="0">
                <a:latin typeface="Times New Roman"/>
                <a:cs typeface="Times New Roman"/>
              </a:rPr>
              <a:t> </a:t>
            </a:r>
            <a:r>
              <a:rPr lang="ru-RU" sz="1600" b="1" spc="-35" dirty="0">
                <a:latin typeface="Times New Roman"/>
                <a:cs typeface="Times New Roman"/>
              </a:rPr>
              <a:t>г.</a:t>
            </a:r>
            <a:endParaRPr sz="1600" dirty="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7224" y="285711"/>
            <a:ext cx="7762875" cy="549465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14412" y="5572150"/>
            <a:ext cx="6929755" cy="857250"/>
          </a:xfrm>
          <a:custGeom>
            <a:avLst/>
            <a:gdLst/>
            <a:ahLst/>
            <a:cxnLst/>
            <a:rect l="l" t="t" r="r" b="b"/>
            <a:pathLst>
              <a:path w="6929755" h="857250">
                <a:moveTo>
                  <a:pt x="6929501" y="0"/>
                </a:moveTo>
                <a:lnTo>
                  <a:pt x="0" y="0"/>
                </a:lnTo>
                <a:lnTo>
                  <a:pt x="0" y="857250"/>
                </a:lnTo>
                <a:lnTo>
                  <a:pt x="6929501" y="857250"/>
                </a:lnTo>
                <a:lnTo>
                  <a:pt x="692950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853308" y="5739180"/>
            <a:ext cx="3653154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Times New Roman"/>
                <a:cs typeface="Times New Roman"/>
              </a:rPr>
              <a:t>УЧИМСЯ</a:t>
            </a:r>
            <a:r>
              <a:rPr sz="1600" b="1" spc="-15" dirty="0">
                <a:latin typeface="Times New Roman"/>
                <a:cs typeface="Times New Roman"/>
              </a:rPr>
              <a:t> </a:t>
            </a:r>
            <a:r>
              <a:rPr sz="1600" b="1" spc="-35" dirty="0">
                <a:latin typeface="Times New Roman"/>
                <a:cs typeface="Times New Roman"/>
              </a:rPr>
              <a:t>ХОДИТЬ</a:t>
            </a:r>
            <a:r>
              <a:rPr sz="1600" b="1" spc="2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В</a:t>
            </a:r>
            <a:r>
              <a:rPr sz="1600" b="1" spc="-20" dirty="0">
                <a:latin typeface="Times New Roman"/>
                <a:cs typeface="Times New Roman"/>
              </a:rPr>
              <a:t> </a:t>
            </a:r>
            <a:r>
              <a:rPr sz="1600" b="1" spc="-70" dirty="0">
                <a:latin typeface="Times New Roman"/>
                <a:cs typeface="Times New Roman"/>
              </a:rPr>
              <a:t>ПОХОД</a:t>
            </a:r>
            <a:r>
              <a:rPr sz="1600" b="1" spc="3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ЗИМОЙ</a:t>
            </a:r>
            <a:endParaRPr sz="1600" dirty="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600" b="1" spc="-5" dirty="0">
                <a:latin typeface="Times New Roman"/>
                <a:cs typeface="Times New Roman"/>
              </a:rPr>
              <a:t>20</a:t>
            </a:r>
            <a:r>
              <a:rPr lang="ru-RU" sz="1600" b="1" spc="-5" dirty="0">
                <a:latin typeface="Times New Roman"/>
                <a:cs typeface="Times New Roman"/>
              </a:rPr>
              <a:t>19</a:t>
            </a:r>
            <a:r>
              <a:rPr sz="1600" b="1" spc="-60" dirty="0">
                <a:latin typeface="Times New Roman"/>
                <a:cs typeface="Times New Roman"/>
              </a:rPr>
              <a:t> </a:t>
            </a:r>
            <a:r>
              <a:rPr lang="ru-RU" sz="1600" b="1" spc="-95" dirty="0">
                <a:latin typeface="Times New Roman"/>
                <a:cs typeface="Times New Roman"/>
              </a:rPr>
              <a:t>г.</a:t>
            </a:r>
            <a:endParaRPr sz="1600" dirty="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28750" y="357250"/>
            <a:ext cx="6334125" cy="4750562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57162" y="5786463"/>
            <a:ext cx="8501380" cy="857250"/>
          </a:xfrm>
          <a:custGeom>
            <a:avLst/>
            <a:gdLst/>
            <a:ahLst/>
            <a:cxnLst/>
            <a:rect l="l" t="t" r="r" b="b"/>
            <a:pathLst>
              <a:path w="8501380" h="857250">
                <a:moveTo>
                  <a:pt x="8501126" y="0"/>
                </a:moveTo>
                <a:lnTo>
                  <a:pt x="0" y="0"/>
                </a:lnTo>
                <a:lnTo>
                  <a:pt x="0" y="857249"/>
                </a:lnTo>
                <a:lnTo>
                  <a:pt x="8501126" y="857249"/>
                </a:lnTo>
                <a:lnTo>
                  <a:pt x="850112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94131" y="5953759"/>
            <a:ext cx="782510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555115" marR="5080" indent="-1543050">
              <a:lnSpc>
                <a:spcPct val="100000"/>
              </a:lnSpc>
              <a:spcBef>
                <a:spcPts val="95"/>
              </a:spcBef>
            </a:pPr>
            <a:r>
              <a:rPr sz="1600" b="1" spc="-15" dirty="0">
                <a:latin typeface="Times New Roman"/>
                <a:cs typeface="Times New Roman"/>
              </a:rPr>
              <a:t>ВОСПИТАННИКИ</a:t>
            </a:r>
            <a:r>
              <a:rPr sz="1600" b="1" spc="35" dirty="0">
                <a:latin typeface="Times New Roman"/>
                <a:cs typeface="Times New Roman"/>
              </a:rPr>
              <a:t> </a:t>
            </a:r>
            <a:r>
              <a:rPr sz="1600" b="1" spc="-25" dirty="0">
                <a:latin typeface="Times New Roman"/>
                <a:cs typeface="Times New Roman"/>
              </a:rPr>
              <a:t>МАДОУ</a:t>
            </a:r>
            <a:r>
              <a:rPr sz="1600" b="1" spc="1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№ 23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20" dirty="0">
                <a:latin typeface="Times New Roman"/>
                <a:cs typeface="Times New Roman"/>
              </a:rPr>
              <a:t>ЯВЛЯЮТСЯ</a:t>
            </a:r>
            <a:r>
              <a:rPr sz="1600" b="1" spc="-2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ПОБЕДИТЕЛЯМИ</a:t>
            </a:r>
            <a:r>
              <a:rPr sz="1600" b="1" spc="4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И</a:t>
            </a:r>
            <a:r>
              <a:rPr sz="1600" b="1" spc="15" dirty="0">
                <a:latin typeface="Times New Roman"/>
                <a:cs typeface="Times New Roman"/>
              </a:rPr>
              <a:t> </a:t>
            </a:r>
            <a:r>
              <a:rPr sz="1600" b="1" spc="-30" dirty="0">
                <a:latin typeface="Times New Roman"/>
                <a:cs typeface="Times New Roman"/>
              </a:rPr>
              <a:t>ПРИЗЁРАМИ </a:t>
            </a:r>
            <a:r>
              <a:rPr sz="1600" b="1" spc="-385" dirty="0">
                <a:latin typeface="Times New Roman"/>
                <a:cs typeface="Times New Roman"/>
              </a:rPr>
              <a:t> </a:t>
            </a:r>
            <a:r>
              <a:rPr sz="1600" b="1" spc="-25" dirty="0">
                <a:latin typeface="Times New Roman"/>
                <a:cs typeface="Times New Roman"/>
              </a:rPr>
              <a:t>ГОРОДСКИХ</a:t>
            </a:r>
            <a:r>
              <a:rPr sz="1600" b="1" spc="2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И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ЗОНАЛЬНЫХ</a:t>
            </a:r>
            <a:r>
              <a:rPr sz="1600" b="1" spc="40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СОРЕВНОВАНИЙ</a:t>
            </a:r>
            <a:endParaRPr sz="1600">
              <a:latin typeface="Times New Roman"/>
              <a:cs typeface="Times New Roman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357162" y="285750"/>
            <a:ext cx="8501380" cy="5618480"/>
            <a:chOff x="357162" y="285750"/>
            <a:chExt cx="8501380" cy="561848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57162" y="285750"/>
              <a:ext cx="4161028" cy="335762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14875" y="357123"/>
              <a:ext cx="4143375" cy="3500501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71749" y="3214687"/>
              <a:ext cx="3929126" cy="268897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42912" y="5214963"/>
            <a:ext cx="8229600" cy="1428750"/>
          </a:xfrm>
          <a:custGeom>
            <a:avLst/>
            <a:gdLst/>
            <a:ahLst/>
            <a:cxnLst/>
            <a:rect l="l" t="t" r="r" b="b"/>
            <a:pathLst>
              <a:path w="8229600" h="1428750">
                <a:moveTo>
                  <a:pt x="8229600" y="0"/>
                </a:moveTo>
                <a:lnTo>
                  <a:pt x="0" y="0"/>
                </a:lnTo>
                <a:lnTo>
                  <a:pt x="0" y="1428749"/>
                </a:lnTo>
                <a:lnTo>
                  <a:pt x="8229600" y="1428749"/>
                </a:lnTo>
                <a:lnTo>
                  <a:pt x="82296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21868" y="5419445"/>
            <a:ext cx="8073390" cy="10052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 algn="just">
              <a:lnSpc>
                <a:spcPct val="100699"/>
              </a:lnSpc>
              <a:spcBef>
                <a:spcPts val="80"/>
              </a:spcBef>
            </a:pPr>
            <a:r>
              <a:rPr sz="1600" spc="-5" dirty="0">
                <a:latin typeface="Times New Roman"/>
                <a:cs typeface="Times New Roman"/>
              </a:rPr>
              <a:t>В </a:t>
            </a:r>
            <a:r>
              <a:rPr sz="1600" dirty="0">
                <a:latin typeface="Times New Roman"/>
                <a:cs typeface="Times New Roman"/>
              </a:rPr>
              <a:t>2019 </a:t>
            </a:r>
            <a:r>
              <a:rPr sz="1600" spc="-25" dirty="0">
                <a:latin typeface="Times New Roman"/>
                <a:cs typeface="Times New Roman"/>
              </a:rPr>
              <a:t>году </a:t>
            </a:r>
            <a:r>
              <a:rPr sz="1600" spc="-5" dirty="0">
                <a:latin typeface="Times New Roman"/>
                <a:cs typeface="Times New Roman"/>
              </a:rPr>
              <a:t>был реализован проект </a:t>
            </a:r>
            <a:r>
              <a:rPr sz="1600" spc="-5" dirty="0">
                <a:latin typeface="Calibri"/>
                <a:cs typeface="Calibri"/>
              </a:rPr>
              <a:t>«Вторая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жизнь: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организация</a:t>
            </a:r>
            <a:r>
              <a:rPr sz="1600" spc="-5" dirty="0">
                <a:latin typeface="Calibri"/>
                <a:cs typeface="Calibri"/>
              </a:rPr>
              <a:t> РППС</a:t>
            </a:r>
            <a:r>
              <a:rPr sz="1600" spc="35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в</a:t>
            </a:r>
            <a:r>
              <a:rPr sz="1600" spc="350" dirty="0">
                <a:latin typeface="Calibri"/>
                <a:cs typeface="Calibri"/>
              </a:rPr>
              <a:t> </a:t>
            </a:r>
            <a:r>
              <a:rPr sz="1600" spc="-15" dirty="0">
                <a:latin typeface="Calibri"/>
                <a:cs typeface="Calibri"/>
              </a:rPr>
              <a:t>физкультурном 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зале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с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использованием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бросового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материала»,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spc="-15" dirty="0">
                <a:latin typeface="Calibri"/>
                <a:cs typeface="Calibri"/>
              </a:rPr>
              <a:t>который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стал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победителем</a:t>
            </a:r>
            <a:r>
              <a:rPr sz="1600" spc="38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 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Республиканском</a:t>
            </a:r>
            <a:r>
              <a:rPr sz="1600" spc="-15" dirty="0">
                <a:latin typeface="Times New Roman"/>
                <a:cs typeface="Times New Roman"/>
              </a:rPr>
              <a:t> конкурсе</a:t>
            </a:r>
            <a:r>
              <a:rPr sz="1600" spc="-10" dirty="0">
                <a:latin typeface="Times New Roman"/>
                <a:cs typeface="Times New Roman"/>
              </a:rPr>
              <a:t> «Красивая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школа».</a:t>
            </a:r>
            <a:r>
              <a:rPr sz="1600" spc="-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25" dirty="0">
                <a:latin typeface="Times New Roman"/>
                <a:cs typeface="Times New Roman"/>
              </a:rPr>
              <a:t>МАДОУ</a:t>
            </a:r>
            <a:r>
              <a:rPr sz="1600" spc="-2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№23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был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оборудован </a:t>
            </a:r>
            <a:r>
              <a:rPr sz="1600" spc="-15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физкультурный</a:t>
            </a:r>
            <a:r>
              <a:rPr sz="1600" spc="5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зал </a:t>
            </a:r>
            <a:r>
              <a:rPr sz="1600" spc="-5" dirty="0">
                <a:latin typeface="Times New Roman"/>
                <a:cs typeface="Times New Roman"/>
              </a:rPr>
              <a:t>нестандартным</a:t>
            </a:r>
            <a:r>
              <a:rPr sz="1600" spc="5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оборудованием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из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бросового</a:t>
            </a:r>
            <a:r>
              <a:rPr sz="1600" spc="-2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материала.</a:t>
            </a:r>
            <a:endParaRPr sz="1600">
              <a:latin typeface="Times New Roman"/>
              <a:cs typeface="Times New Roman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214287" y="285750"/>
            <a:ext cx="8674100" cy="4962525"/>
            <a:chOff x="214287" y="285750"/>
            <a:chExt cx="8674100" cy="496252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4287" y="285750"/>
              <a:ext cx="5140833" cy="288937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43500" y="1928876"/>
              <a:ext cx="4244594" cy="331939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1109" y="228600"/>
            <a:ext cx="4691088" cy="3124200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2214498" y="5643588"/>
            <a:ext cx="5572125" cy="714375"/>
          </a:xfrm>
          <a:custGeom>
            <a:avLst/>
            <a:gdLst/>
            <a:ahLst/>
            <a:cxnLst/>
            <a:rect l="l" t="t" r="r" b="b"/>
            <a:pathLst>
              <a:path w="5572125" h="714375">
                <a:moveTo>
                  <a:pt x="5572125" y="0"/>
                </a:moveTo>
                <a:lnTo>
                  <a:pt x="0" y="0"/>
                </a:lnTo>
                <a:lnTo>
                  <a:pt x="0" y="714374"/>
                </a:lnTo>
                <a:lnTo>
                  <a:pt x="5572125" y="714374"/>
                </a:lnTo>
                <a:lnTo>
                  <a:pt x="557212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128264" y="5739180"/>
            <a:ext cx="374332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latin typeface="Times New Roman"/>
                <a:cs typeface="Times New Roman"/>
              </a:rPr>
              <a:t>ЗАНЯТИЯ</a:t>
            </a:r>
            <a:r>
              <a:rPr sz="1600" b="1" spc="1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В</a:t>
            </a:r>
            <a:r>
              <a:rPr sz="1600" b="1" spc="-15" dirty="0">
                <a:latin typeface="Times New Roman"/>
                <a:cs typeface="Times New Roman"/>
              </a:rPr>
              <a:t> </a:t>
            </a:r>
            <a:r>
              <a:rPr sz="1600" b="1" spc="-35" dirty="0">
                <a:latin typeface="Times New Roman"/>
                <a:cs typeface="Times New Roman"/>
              </a:rPr>
              <a:t>ФИЗКУЛЬТУРНОМ</a:t>
            </a:r>
            <a:r>
              <a:rPr sz="1600" b="1" spc="4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ЗАЛЕ</a:t>
            </a:r>
            <a:endParaRPr sz="1600" dirty="0">
              <a:latin typeface="Times New Roman"/>
              <a:cs typeface="Times New Roman"/>
            </a:endParaRPr>
          </a:p>
          <a:p>
            <a:pPr marL="635" algn="ctr">
              <a:lnSpc>
                <a:spcPct val="100000"/>
              </a:lnSpc>
            </a:pPr>
            <a:r>
              <a:rPr sz="1600" b="1" spc="-5" dirty="0">
                <a:latin typeface="Times New Roman"/>
                <a:cs typeface="Times New Roman"/>
              </a:rPr>
              <a:t>20</a:t>
            </a:r>
            <a:r>
              <a:rPr lang="ru-RU" sz="1600" b="1" spc="-5" dirty="0">
                <a:latin typeface="Times New Roman"/>
                <a:cs typeface="Times New Roman"/>
              </a:rPr>
              <a:t>19</a:t>
            </a:r>
            <a:r>
              <a:rPr sz="1600" b="1" spc="-60" dirty="0">
                <a:latin typeface="Times New Roman"/>
                <a:cs typeface="Times New Roman"/>
              </a:rPr>
              <a:t> </a:t>
            </a:r>
            <a:r>
              <a:rPr lang="ru-RU" sz="1600" b="1" spc="-95" dirty="0">
                <a:latin typeface="Times New Roman"/>
                <a:cs typeface="Times New Roman"/>
              </a:rPr>
              <a:t>г. </a:t>
            </a:r>
            <a:endParaRPr sz="1600" dirty="0">
              <a:latin typeface="Times New Roman"/>
              <a:cs typeface="Times New Roman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67489CD-72F1-1AA0-9F19-73347BDF110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1475" y="2362200"/>
            <a:ext cx="4501416" cy="317568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2213863" y="5739180"/>
            <a:ext cx="5572125" cy="714375"/>
          </a:xfrm>
          <a:custGeom>
            <a:avLst/>
            <a:gdLst/>
            <a:ahLst/>
            <a:cxnLst/>
            <a:rect l="l" t="t" r="r" b="b"/>
            <a:pathLst>
              <a:path w="5572125" h="714375">
                <a:moveTo>
                  <a:pt x="5572125" y="0"/>
                </a:moveTo>
                <a:lnTo>
                  <a:pt x="0" y="0"/>
                </a:lnTo>
                <a:lnTo>
                  <a:pt x="0" y="714374"/>
                </a:lnTo>
                <a:lnTo>
                  <a:pt x="5572125" y="714374"/>
                </a:lnTo>
                <a:lnTo>
                  <a:pt x="557212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128262" y="5844054"/>
            <a:ext cx="3743325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ru-RU" sz="1600" b="1" spc="-10" dirty="0">
                <a:latin typeface="Times New Roman"/>
                <a:cs typeface="Times New Roman"/>
              </a:rPr>
              <a:t>Кружок для детей 4-7 лет «Школа мяча»</a:t>
            </a:r>
            <a:endParaRPr sz="1600" dirty="0">
              <a:latin typeface="Times New Roman"/>
              <a:cs typeface="Times New Roman"/>
            </a:endParaRPr>
          </a:p>
          <a:p>
            <a:pPr marL="635" algn="ctr">
              <a:lnSpc>
                <a:spcPct val="100000"/>
              </a:lnSpc>
            </a:pPr>
            <a:r>
              <a:rPr sz="1600" b="1" spc="-5" dirty="0">
                <a:latin typeface="Times New Roman"/>
                <a:cs typeface="Times New Roman"/>
              </a:rPr>
              <a:t>2020</a:t>
            </a:r>
            <a:r>
              <a:rPr sz="1600" b="1" spc="-60" dirty="0">
                <a:latin typeface="Times New Roman"/>
                <a:cs typeface="Times New Roman"/>
              </a:rPr>
              <a:t> </a:t>
            </a:r>
            <a:r>
              <a:rPr lang="ru-RU" sz="1600" b="1" spc="-95" dirty="0">
                <a:latin typeface="Times New Roman"/>
                <a:cs typeface="Times New Roman"/>
              </a:rPr>
              <a:t>г. </a:t>
            </a:r>
            <a:endParaRPr sz="1600" dirty="0">
              <a:latin typeface="Times New Roman"/>
              <a:cs typeface="Times New Roman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30F7C8F-B1AD-F9DC-2C04-BAD7FF867F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108635"/>
            <a:ext cx="7239000" cy="542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9142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42912" y="357149"/>
            <a:ext cx="8001000" cy="6001385"/>
            <a:chOff x="642912" y="357149"/>
            <a:chExt cx="8001000" cy="60013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42912" y="357149"/>
              <a:ext cx="8001000" cy="533628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214499" y="5643587"/>
              <a:ext cx="5572125" cy="714375"/>
            </a:xfrm>
            <a:custGeom>
              <a:avLst/>
              <a:gdLst/>
              <a:ahLst/>
              <a:cxnLst/>
              <a:rect l="l" t="t" r="r" b="b"/>
              <a:pathLst>
                <a:path w="5572125" h="714375">
                  <a:moveTo>
                    <a:pt x="5572125" y="0"/>
                  </a:moveTo>
                  <a:lnTo>
                    <a:pt x="0" y="0"/>
                  </a:lnTo>
                  <a:lnTo>
                    <a:pt x="0" y="714374"/>
                  </a:lnTo>
                  <a:lnTo>
                    <a:pt x="5572125" y="714374"/>
                  </a:lnTo>
                  <a:lnTo>
                    <a:pt x="557212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2404110" y="5739180"/>
            <a:ext cx="518985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latin typeface="Times New Roman"/>
                <a:cs typeface="Times New Roman"/>
              </a:rPr>
              <a:t>ЗАНЯТИЯ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С</a:t>
            </a:r>
            <a:r>
              <a:rPr sz="1600" b="1" spc="-2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НЕСТАНДАРТНЫМ</a:t>
            </a:r>
            <a:r>
              <a:rPr sz="1600" b="1" spc="10" dirty="0">
                <a:latin typeface="Times New Roman"/>
                <a:cs typeface="Times New Roman"/>
              </a:rPr>
              <a:t> </a:t>
            </a:r>
            <a:r>
              <a:rPr sz="1600" b="1" spc="-30" dirty="0">
                <a:latin typeface="Times New Roman"/>
                <a:cs typeface="Times New Roman"/>
              </a:rPr>
              <a:t>ОБОРУДОВАНИЕМ</a:t>
            </a:r>
            <a:endParaRPr sz="1600" dirty="0">
              <a:latin typeface="Times New Roman"/>
              <a:cs typeface="Times New Roman"/>
            </a:endParaRPr>
          </a:p>
          <a:p>
            <a:pPr marL="2540" algn="ctr">
              <a:lnSpc>
                <a:spcPct val="100000"/>
              </a:lnSpc>
            </a:pPr>
            <a:r>
              <a:rPr sz="1600" b="1" spc="-5" dirty="0">
                <a:latin typeface="Times New Roman"/>
                <a:cs typeface="Times New Roman"/>
              </a:rPr>
              <a:t>2020</a:t>
            </a:r>
            <a:r>
              <a:rPr sz="1600" b="1" spc="-60" dirty="0">
                <a:latin typeface="Times New Roman"/>
                <a:cs typeface="Times New Roman"/>
              </a:rPr>
              <a:t> </a:t>
            </a:r>
            <a:r>
              <a:rPr lang="ru-RU" sz="1600" b="1" spc="-95" dirty="0">
                <a:latin typeface="Times New Roman"/>
                <a:cs typeface="Times New Roman"/>
              </a:rPr>
              <a:t>г.</a:t>
            </a:r>
            <a:endParaRPr sz="16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14498" y="5929338"/>
            <a:ext cx="5572125" cy="714375"/>
          </a:xfrm>
          <a:custGeom>
            <a:avLst/>
            <a:gdLst/>
            <a:ahLst/>
            <a:cxnLst/>
            <a:rect l="l" t="t" r="r" b="b"/>
            <a:pathLst>
              <a:path w="5572125" h="714375">
                <a:moveTo>
                  <a:pt x="5572125" y="0"/>
                </a:moveTo>
                <a:lnTo>
                  <a:pt x="0" y="0"/>
                </a:lnTo>
                <a:lnTo>
                  <a:pt x="0" y="714374"/>
                </a:lnTo>
                <a:lnTo>
                  <a:pt x="5572125" y="714374"/>
                </a:lnTo>
                <a:lnTo>
                  <a:pt x="557212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405632" y="6025083"/>
            <a:ext cx="319151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88415" marR="5080" indent="-1276350">
              <a:lnSpc>
                <a:spcPct val="100000"/>
              </a:lnSpc>
              <a:spcBef>
                <a:spcPts val="95"/>
              </a:spcBef>
            </a:pPr>
            <a:r>
              <a:rPr sz="1600" b="1" spc="-20" dirty="0">
                <a:latin typeface="Times New Roman"/>
                <a:cs typeface="Times New Roman"/>
              </a:rPr>
              <a:t>СКАЛОДРОМ</a:t>
            </a:r>
            <a:r>
              <a:rPr sz="1600" b="1" spc="1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СВОИМИ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РУКМИ </a:t>
            </a:r>
            <a:r>
              <a:rPr sz="1600" b="1" spc="-38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2020</a:t>
            </a:r>
            <a:r>
              <a:rPr sz="1600" b="1" spc="-30" dirty="0">
                <a:latin typeface="Times New Roman"/>
                <a:cs typeface="Times New Roman"/>
              </a:rPr>
              <a:t> </a:t>
            </a:r>
            <a:r>
              <a:rPr lang="ru-RU" sz="1600" b="1" spc="-95" dirty="0">
                <a:latin typeface="Times New Roman"/>
                <a:cs typeface="Times New Roman"/>
              </a:rPr>
              <a:t>г. </a:t>
            </a:r>
            <a:endParaRPr sz="1600" dirty="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7162" y="214261"/>
            <a:ext cx="8468741" cy="564362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14498" y="5929338"/>
            <a:ext cx="5572125" cy="714375"/>
          </a:xfrm>
          <a:custGeom>
            <a:avLst/>
            <a:gdLst/>
            <a:ahLst/>
            <a:cxnLst/>
            <a:rect l="l" t="t" r="r" b="b"/>
            <a:pathLst>
              <a:path w="5572125" h="714375">
                <a:moveTo>
                  <a:pt x="5572125" y="0"/>
                </a:moveTo>
                <a:lnTo>
                  <a:pt x="0" y="0"/>
                </a:lnTo>
                <a:lnTo>
                  <a:pt x="0" y="714374"/>
                </a:lnTo>
                <a:lnTo>
                  <a:pt x="5572125" y="714374"/>
                </a:lnTo>
                <a:lnTo>
                  <a:pt x="557212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428494" y="5948883"/>
            <a:ext cx="5144135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latin typeface="Times New Roman"/>
                <a:cs typeface="Times New Roman"/>
              </a:rPr>
              <a:t>АВТОРСКАЯ </a:t>
            </a:r>
            <a:r>
              <a:rPr sz="1400" b="1" spc="-50" dirty="0">
                <a:latin typeface="Times New Roman"/>
                <a:cs typeface="Times New Roman"/>
              </a:rPr>
              <a:t>ИГРА</a:t>
            </a:r>
            <a:r>
              <a:rPr sz="1400" b="1" spc="-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«КВЕСТ</a:t>
            </a:r>
            <a:r>
              <a:rPr sz="1400" b="1" spc="-5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Times New Roman"/>
                <a:cs typeface="Times New Roman"/>
              </a:rPr>
              <a:t>ДОРОЖКА»</a:t>
            </a:r>
            <a:r>
              <a:rPr sz="1400" b="1" spc="-25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ПОБЕДИТЕЛЬ</a:t>
            </a:r>
            <a:endParaRPr sz="1400">
              <a:latin typeface="Times New Roman"/>
              <a:cs typeface="Times New Roman"/>
            </a:endParaRPr>
          </a:p>
          <a:p>
            <a:pPr marL="12700" marR="5080" algn="ctr">
              <a:lnSpc>
                <a:spcPct val="100000"/>
              </a:lnSpc>
            </a:pPr>
            <a:r>
              <a:rPr sz="1400" b="1" spc="-10" dirty="0">
                <a:latin typeface="Times New Roman"/>
                <a:cs typeface="Times New Roman"/>
              </a:rPr>
              <a:t>ВСЕРОССИЙСКОГО</a:t>
            </a:r>
            <a:r>
              <a:rPr sz="1400" b="1" spc="-25" dirty="0">
                <a:latin typeface="Times New Roman"/>
                <a:cs typeface="Times New Roman"/>
              </a:rPr>
              <a:t> </a:t>
            </a:r>
            <a:r>
              <a:rPr sz="1400" b="1" spc="-15" dirty="0">
                <a:latin typeface="Times New Roman"/>
                <a:cs typeface="Times New Roman"/>
              </a:rPr>
              <a:t>КОНКУРСА  </a:t>
            </a:r>
            <a:r>
              <a:rPr sz="1400" b="1" spc="-5" dirty="0">
                <a:latin typeface="Times New Roman"/>
                <a:cs typeface="Times New Roman"/>
              </a:rPr>
              <a:t>ИННОВАЦИОННЫХ</a:t>
            </a:r>
            <a:r>
              <a:rPr sz="1400" b="1" spc="-50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ИГР </a:t>
            </a:r>
            <a:r>
              <a:rPr sz="1400" b="1" spc="-33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2021</a:t>
            </a:r>
            <a:r>
              <a:rPr sz="1400" b="1" spc="-55" dirty="0">
                <a:latin typeface="Times New Roman"/>
                <a:cs typeface="Times New Roman"/>
              </a:rPr>
              <a:t> </a:t>
            </a:r>
            <a:r>
              <a:rPr sz="1400" b="1" spc="-85" dirty="0">
                <a:latin typeface="Times New Roman"/>
                <a:cs typeface="Times New Roman"/>
              </a:rPr>
              <a:t>Г.</a:t>
            </a:r>
            <a:endParaRPr sz="14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71537" y="357250"/>
            <a:ext cx="6948932" cy="521766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027554" y="5739472"/>
            <a:ext cx="5572125" cy="929005"/>
          </a:xfrm>
          <a:custGeom>
            <a:avLst/>
            <a:gdLst/>
            <a:ahLst/>
            <a:cxnLst/>
            <a:rect l="l" t="t" r="r" b="b"/>
            <a:pathLst>
              <a:path w="5572125" h="929004">
                <a:moveTo>
                  <a:pt x="5572125" y="0"/>
                </a:moveTo>
                <a:lnTo>
                  <a:pt x="0" y="0"/>
                </a:lnTo>
                <a:lnTo>
                  <a:pt x="0" y="928687"/>
                </a:lnTo>
                <a:lnTo>
                  <a:pt x="5572125" y="928687"/>
                </a:lnTo>
                <a:lnTo>
                  <a:pt x="557212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133600" y="5739472"/>
            <a:ext cx="5360035" cy="8801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latin typeface="Times New Roman"/>
                <a:cs typeface="Times New Roman"/>
              </a:rPr>
              <a:t>АВТОРСКОЕ</a:t>
            </a:r>
            <a:r>
              <a:rPr sz="1400" b="1" spc="-15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ДИДАКТИЧЕСКОЕ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ПОСОБИЕ</a:t>
            </a:r>
            <a:r>
              <a:rPr sz="1400" b="1" spc="-15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«МЯЧ-БУК»</a:t>
            </a:r>
            <a:endParaRPr sz="1400" dirty="0">
              <a:latin typeface="Times New Roman"/>
              <a:cs typeface="Times New Roman"/>
            </a:endParaRPr>
          </a:p>
          <a:p>
            <a:pPr marL="12065" marR="5080" algn="ctr">
              <a:lnSpc>
                <a:spcPct val="100000"/>
              </a:lnSpc>
              <a:spcBef>
                <a:spcPts val="5"/>
              </a:spcBef>
            </a:pPr>
            <a:r>
              <a:rPr sz="1400" b="1" spc="-5" dirty="0">
                <a:latin typeface="Times New Roman"/>
                <a:cs typeface="Times New Roman"/>
              </a:rPr>
              <a:t>ПОБЕДИТЕЛЬ </a:t>
            </a:r>
            <a:r>
              <a:rPr sz="1400" b="1" spc="-15" dirty="0">
                <a:latin typeface="Times New Roman"/>
                <a:cs typeface="Times New Roman"/>
              </a:rPr>
              <a:t>КОНКУРСА </a:t>
            </a:r>
            <a:r>
              <a:rPr sz="1400" b="1" spc="-5" dirty="0">
                <a:latin typeface="Times New Roman"/>
                <a:cs typeface="Times New Roman"/>
              </a:rPr>
              <a:t>ДИДАКТИЧЕСКИХ </a:t>
            </a:r>
            <a:r>
              <a:rPr sz="1400" b="1" dirty="0">
                <a:latin typeface="Times New Roman"/>
                <a:cs typeface="Times New Roman"/>
              </a:rPr>
              <a:t>ПОСОБИЙ ПО </a:t>
            </a:r>
            <a:r>
              <a:rPr sz="1400" b="1" spc="-335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ФИЗИЧЕСКОМУ</a:t>
            </a:r>
            <a:r>
              <a:rPr sz="1400" b="1" spc="-45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Times New Roman"/>
                <a:cs typeface="Times New Roman"/>
              </a:rPr>
              <a:t>ВОСПИТАНИЮ</a:t>
            </a:r>
            <a:endParaRPr sz="1400" dirty="0">
              <a:latin typeface="Times New Roman"/>
              <a:cs typeface="Times New Roman"/>
            </a:endParaRPr>
          </a:p>
          <a:p>
            <a:pPr marL="1270" algn="ctr">
              <a:lnSpc>
                <a:spcPct val="100000"/>
              </a:lnSpc>
            </a:pPr>
            <a:r>
              <a:rPr sz="1400" b="1" dirty="0">
                <a:latin typeface="Times New Roman"/>
                <a:cs typeface="Times New Roman"/>
              </a:rPr>
              <a:t>2021</a:t>
            </a:r>
            <a:r>
              <a:rPr sz="1400" b="1" spc="-85" dirty="0">
                <a:latin typeface="Times New Roman"/>
                <a:cs typeface="Times New Roman"/>
              </a:rPr>
              <a:t> </a:t>
            </a:r>
            <a:r>
              <a:rPr lang="ru-RU" sz="1400" b="1" spc="-85" dirty="0">
                <a:latin typeface="Times New Roman"/>
                <a:cs typeface="Times New Roman"/>
              </a:rPr>
              <a:t>г. </a:t>
            </a:r>
            <a:endParaRPr sz="1400" dirty="0">
              <a:latin typeface="Times New Roman"/>
              <a:cs typeface="Times New Roman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B0843D2-1D6A-143F-9AEB-C3AAAC1A83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67964"/>
            <a:ext cx="7315200" cy="548983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497963" y="645413"/>
            <a:ext cx="443420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30" dirty="0">
                <a:latin typeface="Times New Roman"/>
                <a:cs typeface="Times New Roman"/>
              </a:rPr>
              <a:t>РАЗВЛЕЧЕНИЯ,</a:t>
            </a:r>
            <a:r>
              <a:rPr sz="1600" b="1" spc="-20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СОРЕВНОВАНИЯ</a:t>
            </a:r>
            <a:r>
              <a:rPr sz="1600" b="1" spc="2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,</a:t>
            </a:r>
            <a:r>
              <a:rPr sz="1600" b="1" spc="-5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КВЕСТЫ</a:t>
            </a:r>
            <a:endParaRPr sz="1600"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71537" y="1000099"/>
            <a:ext cx="7143877" cy="535787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</TotalTime>
  <Words>207</Words>
  <Application>Microsoft Office PowerPoint</Application>
  <PresentationFormat>Экран (4:3)</PresentationFormat>
  <Paragraphs>31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1" baseType="lpstr">
      <vt:lpstr>Calibri</vt:lpstr>
      <vt:lpstr>Times New Roman</vt:lpstr>
      <vt:lpstr>Office Theme</vt:lpstr>
      <vt:lpstr>ФОТОпрезентация  ФИЗКУЛЬТУРНО-ОЗДОРОВИТЕЛЬНЫЙ  КЛУБ «ФОКУС»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ФОТОрепортаж Физкультурно-оздоровительный клуб «ФОКуС»   Муниципальное автономное дошкольное образовательное учреждение «Детский сад комбинированного вида №23 «Светлячок»  г. Набережные Челны Республика Татарстан</dc:title>
  <dc:creator>Группа10</dc:creator>
  <cp:lastModifiedBy>Пользователь</cp:lastModifiedBy>
  <cp:revision>1</cp:revision>
  <dcterms:created xsi:type="dcterms:W3CDTF">2023-03-09T19:09:34Z</dcterms:created>
  <dcterms:modified xsi:type="dcterms:W3CDTF">2023-03-09T20:11:05Z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2023-03-09T00:00:00Z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2023-03-09T00:00:00Z</vt:filetime>
  </property>
</Properties>
</file>